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1" r:id="rId2"/>
  </p:sldMasterIdLst>
  <p:notesMasterIdLst>
    <p:notesMasterId r:id="rId11"/>
  </p:notesMasterIdLst>
  <p:handoutMasterIdLst>
    <p:handoutMasterId r:id="rId12"/>
  </p:handoutMasterIdLst>
  <p:sldIdLst>
    <p:sldId id="493" r:id="rId3"/>
    <p:sldId id="479" r:id="rId4"/>
    <p:sldId id="494" r:id="rId5"/>
    <p:sldId id="489" r:id="rId6"/>
    <p:sldId id="490" r:id="rId7"/>
    <p:sldId id="492" r:id="rId8"/>
    <p:sldId id="484" r:id="rId9"/>
    <p:sldId id="495" r:id="rId10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1CA43E4-4DFF-4973-8312-F4A78C2993DE}">
          <p14:sldIdLst>
            <p14:sldId id="493"/>
            <p14:sldId id="479"/>
            <p14:sldId id="494"/>
            <p14:sldId id="489"/>
            <p14:sldId id="490"/>
            <p14:sldId id="492"/>
            <p14:sldId id="484"/>
            <p14:sldId id="49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AE9D0"/>
    <a:srgbClr val="DFF8B6"/>
    <a:srgbClr val="E9F7E1"/>
    <a:srgbClr val="D0EFBF"/>
    <a:srgbClr val="0C7A3A"/>
    <a:srgbClr val="FF66FF"/>
    <a:srgbClr val="EBF1DE"/>
    <a:srgbClr val="FFCC66"/>
    <a:srgbClr val="9DAA97"/>
    <a:srgbClr val="8DA2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1047" autoAdjust="0"/>
  </p:normalViewPr>
  <p:slideViewPr>
    <p:cSldViewPr snapToGrid="0" snapToObjects="1">
      <p:cViewPr varScale="1">
        <p:scale>
          <a:sx n="87" d="100"/>
          <a:sy n="87" d="100"/>
        </p:scale>
        <p:origin x="-7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EADB0FB0-3C62-1C48-BA2C-E64FC818D929}" type="datetimeFigureOut">
              <a:rPr lang="en-US" smtClean="0"/>
              <a:pPr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CD09FB03-C25D-EC45-8679-323D7FF56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25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8598F4DC-BCE6-2446-A1A8-CC4AAF21363C}" type="datetimeFigureOut">
              <a:rPr lang="en-US" smtClean="0"/>
              <a:pPr/>
              <a:t>3/24/2020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AABFBB40-FA29-6444-9356-6DDD48371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6645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001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175260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400"/>
            <a:ext cx="9233611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714500"/>
            <a:ext cx="4168434" cy="4334934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6527720"/>
            <a:ext cx="2019300" cy="33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534396"/>
            <a:ext cx="4600233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61284" y="6527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549400"/>
            <a:ext cx="3944066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549400"/>
            <a:ext cx="4119682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1" y="1274549"/>
            <a:ext cx="8530977" cy="499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405468"/>
            <a:ext cx="4461933" cy="4732866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240602"/>
            <a:ext cx="3944066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240602"/>
            <a:ext cx="4119682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8949-9F70-464F-A9C6-A5A7A44B0193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9206D-012A-4A92-A3FF-0351E3148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3247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42791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42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564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452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2867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64007" cy="687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23054"/>
            <a:ext cx="126000" cy="51516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8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9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0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4008" cy="717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967281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1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6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9598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233611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592267"/>
            <a:ext cx="2133600" cy="265733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2542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12" name="Rectangle 9"/>
          <p:cNvSpPr/>
          <p:nvPr/>
        </p:nvSpPr>
        <p:spPr>
          <a:xfrm>
            <a:off x="0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0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245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1031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0" y="9525"/>
            <a:ext cx="9144000" cy="6838950"/>
            <a:chOff x="0" y="9525"/>
            <a:chExt cx="9144000" cy="6838950"/>
          </a:xfrm>
        </p:grpSpPr>
        <p:pic>
          <p:nvPicPr>
            <p:cNvPr id="2" name="Picture 2" descr="C:\Documents and Settings\MArkin-AA\Рабочий стол\cover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525"/>
              <a:ext cx="9144000" cy="6838950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 userDrawn="1"/>
          </p:nvSpPr>
          <p:spPr>
            <a:xfrm>
              <a:off x="7631394" y="2152649"/>
              <a:ext cx="151389" cy="3614400"/>
            </a:xfrm>
            <a:prstGeom prst="rect">
              <a:avLst/>
            </a:prstGeom>
            <a:solidFill>
              <a:srgbClr val="F1CD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6179080" y="2146669"/>
              <a:ext cx="195248" cy="3614400"/>
            </a:xfrm>
            <a:prstGeom prst="rect">
              <a:avLst/>
            </a:prstGeom>
            <a:solidFill>
              <a:srgbClr val="0D45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7277942" y="2155004"/>
              <a:ext cx="262485" cy="3614400"/>
            </a:xfrm>
            <a:prstGeom prst="rect">
              <a:avLst/>
            </a:prstGeom>
            <a:solidFill>
              <a:srgbClr val="57A2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152649"/>
            <a:ext cx="126000" cy="3619501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1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9234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62143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253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738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17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34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5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67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991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806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08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49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31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86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099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773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235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68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23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741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82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6496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180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191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369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633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75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79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38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5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112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270" y="2936127"/>
            <a:ext cx="7772400" cy="150018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2936875"/>
            <a:ext cx="7772932" cy="2989263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4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1808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94067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Россельхозбанк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71" r:id="rId10"/>
    <p:sldLayoutId id="2147483666" r:id="rId11"/>
    <p:sldLayoutId id="2147483677" r:id="rId12"/>
    <p:sldLayoutId id="2147483678" r:id="rId13"/>
    <p:sldLayoutId id="2147483679" r:id="rId14"/>
    <p:sldLayoutId id="2147483676" r:id="rId15"/>
    <p:sldLayoutId id="2147483667" r:id="rId16"/>
    <p:sldLayoutId id="2147483668" r:id="rId17"/>
    <p:sldLayoutId id="2147483669" r:id="rId18"/>
    <p:sldLayoutId id="2147483670" r:id="rId19"/>
    <p:sldLayoutId id="2147483720" r:id="rId2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fld id="{B87BBAF7-701D-4AF4-8BD4-C4C2E0BEA2D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sym typeface="Gill Sans"/>
              </a:rPr>
              <a:pPr defTabSz="914400"/>
              <a:t>‹#›</a:t>
            </a:fld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4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AGigolaeva@irk.rshb.ru" TargetMode="External"/><Relationship Id="rId3" Type="http://schemas.microsoft.com/office/2007/relationships/hdphoto" Target="../media/hdphoto2.wdp"/><Relationship Id="rId7" Type="http://schemas.openxmlformats.org/officeDocument/2006/relationships/hyperlink" Target="mailto:KoppelNV@saratov.rshb.ru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 descr="C:\Users\Slobodyan-RA\Desktop\Фото сельская ипотека\article10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81" y="1246093"/>
            <a:ext cx="9063319" cy="5217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06187" y="498768"/>
            <a:ext cx="5450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«Комплексное развитие сельских территорий»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2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07345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6256" y="1316260"/>
            <a:ext cx="3293438" cy="457456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Цель кредита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08" y="2070357"/>
            <a:ext cx="1888392" cy="1181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0799" y="2121908"/>
            <a:ext cx="614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квартиры в готовом или строящемся доме по договору купли-продажи /договору долевого участия </a:t>
            </a:r>
            <a:endParaRPr lang="ru-RU" sz="2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08" y="3400565"/>
            <a:ext cx="1888392" cy="13142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3361" y="3485764"/>
            <a:ext cx="6251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дома с землей по договору купли-продажи / покупка земельного участка и строительство на нем жилого дома*</a:t>
            </a:r>
            <a:endParaRPr lang="ru-RU" sz="20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08" y="4863640"/>
            <a:ext cx="1888392" cy="1345914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620799" y="4980096"/>
            <a:ext cx="614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Строительство или завершение строительства жилого дома* на земельном участке, находящемся в собственности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27144" y="6111964"/>
            <a:ext cx="605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 строительство должно осуществляться организацией по договору подряда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370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38897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657306"/>
              </p:ext>
            </p:extLst>
          </p:nvPr>
        </p:nvGraphicFramePr>
        <p:xfrm>
          <a:off x="3492351" y="1794778"/>
          <a:ext cx="5691866" cy="4582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790">
                  <a:extLst>
                    <a:ext uri="{9D8B030D-6E8A-4147-A177-3AD203B41FA5}">
                      <a16:colId xmlns:a16="http://schemas.microsoft.com/office/drawing/2014/main" xmlns="" val="3321350426"/>
                    </a:ext>
                  </a:extLst>
                </a:gridCol>
                <a:gridCol w="560816">
                  <a:extLst>
                    <a:ext uri="{9D8B030D-6E8A-4147-A177-3AD203B41FA5}">
                      <a16:colId xmlns:a16="http://schemas.microsoft.com/office/drawing/2014/main" xmlns="" val="4276241915"/>
                    </a:ext>
                  </a:extLst>
                </a:gridCol>
                <a:gridCol w="3651260">
                  <a:extLst>
                    <a:ext uri="{9D8B030D-6E8A-4147-A177-3AD203B41FA5}">
                      <a16:colId xmlns:a16="http://schemas.microsoft.com/office/drawing/2014/main" xmlns="" val="3832207275"/>
                    </a:ext>
                  </a:extLst>
                </a:gridCol>
              </a:tblGrid>
              <a:tr h="356854"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Сумма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100 </a:t>
                      </a:r>
                      <a:r>
                        <a:rPr lang="ru-RU" sz="1600" b="0" dirty="0" smtClean="0"/>
                        <a:t>тыс.</a:t>
                      </a:r>
                      <a:r>
                        <a:rPr lang="ru-RU" sz="1600" b="0" baseline="0" dirty="0" smtClean="0"/>
                        <a:t> руб.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09220806"/>
                  </a:ext>
                </a:extLst>
              </a:tr>
              <a:tr h="754858">
                <a:tc v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</a:t>
                      </a:r>
                      <a:r>
                        <a:rPr lang="ru-RU" sz="1600" dirty="0" smtClean="0"/>
                        <a:t>млн.</a:t>
                      </a:r>
                      <a:r>
                        <a:rPr lang="ru-RU" sz="1600" baseline="0" dirty="0" smtClean="0"/>
                        <a:t> руб. (Ленинградская обл., Дальневосточный федеральный округ)</a:t>
                      </a:r>
                    </a:p>
                    <a:p>
                      <a:r>
                        <a:rPr lang="ru-RU" sz="1600" baseline="0" dirty="0" smtClean="0"/>
                        <a:t>3 млн. руб. (иные регионы РФ)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30533548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Процентная ставка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от 2,7%</a:t>
                      </a:r>
                      <a:endParaRPr lang="ru-RU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8617089"/>
                  </a:ext>
                </a:extLst>
              </a:tr>
              <a:tr h="35503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до 25 лет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13342172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Первоначальный взнос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от 10% от стоимости объекта недвижимости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2014093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действия решения банка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60 календарных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дней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612459"/>
                  </a:ext>
                </a:extLst>
              </a:tr>
              <a:tr h="975025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Страхование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страхование имущества, принимаемого Банком в залог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добровольное страхование жизни и здоровья заемщика/созаемщиков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1389569"/>
                  </a:ext>
                </a:extLst>
              </a:tr>
            </a:tbl>
          </a:graphicData>
        </a:graphic>
      </p:graphicFrame>
      <p:sp>
        <p:nvSpPr>
          <p:cNvPr id="7" name="Shape 2623"/>
          <p:cNvSpPr/>
          <p:nvPr/>
        </p:nvSpPr>
        <p:spPr>
          <a:xfrm>
            <a:off x="2935721" y="3515262"/>
            <a:ext cx="421495" cy="362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5952" y="4057927"/>
            <a:ext cx="731543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ru-RU" sz="20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2844"/>
          <p:cNvSpPr/>
          <p:nvPr/>
        </p:nvSpPr>
        <p:spPr>
          <a:xfrm>
            <a:off x="2968341" y="4702487"/>
            <a:ext cx="411887" cy="304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2976418" y="2099664"/>
            <a:ext cx="440220" cy="485693"/>
            <a:chOff x="-1587" y="-3175"/>
            <a:chExt cx="3670300" cy="3671888"/>
          </a:xfrm>
          <a:solidFill>
            <a:srgbClr val="9BBB59"/>
          </a:solidFill>
        </p:grpSpPr>
        <p:sp>
          <p:nvSpPr>
            <p:cNvPr id="12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14" name="Shape 2533"/>
          <p:cNvSpPr/>
          <p:nvPr/>
        </p:nvSpPr>
        <p:spPr>
          <a:xfrm>
            <a:off x="2953290" y="5593014"/>
            <a:ext cx="456865" cy="4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6256" y="1404034"/>
            <a:ext cx="2589961" cy="465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Основные условия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082" y="3102683"/>
            <a:ext cx="2326616" cy="1903827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705728" y="3054253"/>
            <a:ext cx="912607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2,7%</a:t>
            </a:r>
            <a:endParaRPr lang="ru-RU" sz="20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8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0375" y="537883"/>
            <a:ext cx="5601862" cy="681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3749681"/>
              </p:ext>
            </p:extLst>
          </p:nvPr>
        </p:nvGraphicFramePr>
        <p:xfrm>
          <a:off x="230154" y="2218097"/>
          <a:ext cx="4203478" cy="415198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250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8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5169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Возраст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от 21 до 75 лет </a:t>
                      </a: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3481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Стаж </a:t>
                      </a:r>
                      <a:r>
                        <a:rPr lang="ru-RU" sz="1400" dirty="0">
                          <a:effectLst/>
                        </a:rPr>
                        <a:t>работы</a:t>
                      </a: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месяца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последнем </a:t>
                      </a:r>
                      <a:r>
                        <a:rPr lang="ru-RU" sz="1400" dirty="0" smtClean="0">
                          <a:effectLst/>
                        </a:rPr>
                        <a:t>(текущем) месте работы и не менее 6 мес. общего непрерывного стажа за последние 5 лет, </a:t>
                      </a:r>
                      <a:r>
                        <a:rPr lang="ru-RU" sz="1400" u="sng" dirty="0" smtClean="0">
                          <a:effectLst/>
                        </a:rPr>
                        <a:t>для зарплатных клиентов</a:t>
                      </a: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6 месяцев</a:t>
                      </a:r>
                      <a:r>
                        <a:rPr lang="ru-RU" sz="1400" dirty="0" smtClean="0">
                          <a:effectLst/>
                        </a:rPr>
                        <a:t> на последнем (текущем) месте работы и не менее 1 года общего стажа за последние 5 лет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9595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Созаемщики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Супруг(а) заемщика является созаемщиком (при отсутствии брачного договора /контракта)</a:t>
                      </a:r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Для</a:t>
                      </a:r>
                      <a:r>
                        <a:rPr lang="ru-RU" sz="1400" baseline="0" dirty="0" smtClean="0"/>
                        <a:t> увеличения суммы кредита в качестве созаемщика можно привлечь любого человека (не только родственников)</a:t>
                      </a:r>
                      <a:endParaRPr lang="ru-RU" sz="1400" dirty="0" smtClean="0"/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5067176" y="2309855"/>
            <a:ext cx="38277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/>
              <a:t>Заявление – анкета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Паспорт гражданина РФ или документ, его заменяющий (удостоверение личности для лиц, которые проходят военную службу)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Для мужчин в возрасте до 27 лет (включительно) – военный билет или удостоверение граждан, подлежащих первичной постановке на воинский учет (приписное свидетельство)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 </a:t>
            </a:r>
            <a:r>
              <a:rPr lang="ru-RU" sz="1350" dirty="0"/>
              <a:t>о семейном положении/наличии детей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</a:t>
            </a:r>
            <a:r>
              <a:rPr lang="ru-RU" sz="1350" dirty="0"/>
              <a:t>, подтверждающие финансовое состояние и трудовую </a:t>
            </a:r>
            <a:r>
              <a:rPr lang="ru-RU" sz="1350" dirty="0" smtClean="0"/>
              <a:t>занятость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 по кредитуемому объекту недвижимости</a:t>
            </a:r>
            <a:endParaRPr lang="ru-RU" sz="135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22388" y="1339829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Требования к клиентам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82237" y="1339829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Список документов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3" descr="C:\Users\Slobodyan-RA\Desktop\Документы\Презентация продукты\e84f6223698587ea840a835d6cc698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9" r="12916"/>
          <a:stretch/>
        </p:blipFill>
        <p:spPr bwMode="auto">
          <a:xfrm>
            <a:off x="4660616" y="1267588"/>
            <a:ext cx="1490490" cy="1026920"/>
          </a:xfrm>
          <a:prstGeom prst="hexagon">
            <a:avLst>
              <a:gd name="adj" fmla="val 21463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lobodyan-RA\Desktop\Документы\Презентация продукты\ip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02" r="5099"/>
          <a:stretch/>
        </p:blipFill>
        <p:spPr bwMode="auto">
          <a:xfrm>
            <a:off x="316643" y="1189383"/>
            <a:ext cx="1360298" cy="1026920"/>
          </a:xfrm>
          <a:prstGeom prst="hexagon">
            <a:avLst>
              <a:gd name="adj" fmla="val 22075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45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9339" y="506863"/>
            <a:ext cx="5601862" cy="707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23420" y="2024523"/>
            <a:ext cx="6060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Фиксированная ставка от 2,7%</a:t>
            </a:r>
            <a:r>
              <a:rPr lang="ru-RU" sz="1600" dirty="0" smtClean="0"/>
              <a:t> годовых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2738" y="5314329"/>
            <a:ext cx="50970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Преимуществами гос. программы может </a:t>
            </a:r>
            <a:r>
              <a:rPr lang="ru-RU" sz="1600" b="1" dirty="0"/>
              <a:t>воспользоваться гражданин РФ, проживающий в любом регионе РФ</a:t>
            </a:r>
            <a:r>
              <a:rPr lang="ru-RU" sz="1600" dirty="0"/>
              <a:t> при условии, что он хочет приобрести или построить дом на сельской </a:t>
            </a:r>
            <a:r>
              <a:rPr lang="ru-RU" sz="1600" dirty="0" smtClean="0"/>
              <a:t>территории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16928" y="3200985"/>
            <a:ext cx="4957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Минимальный первоначальный взнос 10%</a:t>
            </a:r>
            <a:r>
              <a:rPr lang="ru-RU" sz="1600" dirty="0" smtClean="0"/>
              <a:t>, что позволит приобрести землю и начать строительства дома при минимальных накоплениях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33486" y="4340339"/>
            <a:ext cx="6065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Приобретение или строительство индивидуального жилого дома </a:t>
            </a:r>
            <a:r>
              <a:rPr lang="ru-RU" sz="1600" b="1" dirty="0" smtClean="0"/>
              <a:t>на сельских территориях и агломерациях </a:t>
            </a:r>
            <a:r>
              <a:rPr lang="ru-RU" sz="1600" dirty="0" smtClean="0"/>
              <a:t>– это уникальная возможность жить в своем доме 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615" y="2889928"/>
            <a:ext cx="2249736" cy="12742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232" y="1721580"/>
            <a:ext cx="1739965" cy="14831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184" y="3905050"/>
            <a:ext cx="1791013" cy="1453173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67623" y="1301065"/>
            <a:ext cx="3153671" cy="3735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Наши преимущества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458" y="5336367"/>
            <a:ext cx="1850995" cy="10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64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1926" y="496536"/>
            <a:ext cx="5601862" cy="747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2565" y="3899473"/>
            <a:ext cx="8731520" cy="24730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628650" lvl="0" algn="ctr">
              <a:spcBef>
                <a:spcPts val="200"/>
              </a:spcBef>
              <a:tabLst>
                <a:tab pos="542925" algn="l"/>
              </a:tabLst>
            </a:pPr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Требования к подрядным организациям</a:t>
            </a:r>
          </a:p>
          <a:p>
            <a:pPr marL="895350" lvl="0" indent="-266700" algn="just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опыт строительства индивидуальных жилых домов не менее 2-х лет</a:t>
            </a:r>
          </a:p>
          <a:p>
            <a:pPr marL="895350" indent="-266700" algn="just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основные средства не менее 10% от суммы активов (валюты баланса) за последние 2 </a:t>
            </a: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года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выручка </a:t>
            </a: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составляет не менее 3 млн. рублей за последний завершенный финансовый год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подтвержденной информации о том, что на имущество организации наложен арест и имеются ограничения на совершение сделок либо приостановления операций 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объема исковых требований, предъявленных к подрядной организации любыми лицами, превышающих  10% чистых активов подрядной организации (для индивидуального предпринимателя отсутствие исковых требований)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подтвержденной информации о том, что на имущество организации наложен арест и имеются ограничения на совершение сделок либо приостановления операций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по бухгалтерской (финансовой) отчетности чистые активы являются положительными и равны или превышают уставный капитал на последнюю отчетную дату для подрядной </a:t>
            </a: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организации</a:t>
            </a:r>
            <a:endParaRPr lang="ru-RU" sz="11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55"/>
          <p:cNvGrpSpPr/>
          <p:nvPr/>
        </p:nvGrpSpPr>
        <p:grpSpPr>
          <a:xfrm>
            <a:off x="367524" y="4652210"/>
            <a:ext cx="508735" cy="688460"/>
            <a:chOff x="998489" y="2241774"/>
            <a:chExt cx="256404" cy="239742"/>
          </a:xfrm>
          <a:solidFill>
            <a:srgbClr val="9BBB59"/>
          </a:solidFill>
        </p:grpSpPr>
        <p:sp>
          <p:nvSpPr>
            <p:cNvPr id="15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59"/>
            <p:cNvSpPr>
              <a:spLocks/>
            </p:cNvSpPr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60"/>
            <p:cNvSpPr>
              <a:spLocks/>
            </p:cNvSpPr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61"/>
            <p:cNvSpPr>
              <a:spLocks/>
            </p:cNvSpPr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62"/>
            <p:cNvSpPr>
              <a:spLocks/>
            </p:cNvSpPr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63"/>
            <p:cNvSpPr>
              <a:spLocks/>
            </p:cNvSpPr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4"/>
            <p:cNvSpPr>
              <a:spLocks/>
            </p:cNvSpPr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65"/>
            <p:cNvSpPr>
              <a:spLocks/>
            </p:cNvSpPr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221395" y="1399268"/>
            <a:ext cx="8785412" cy="2268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628650" lvl="0" algn="ctr">
              <a:spcBef>
                <a:spcPts val="200"/>
              </a:spcBef>
              <a:tabLst>
                <a:tab pos="542925" algn="l"/>
              </a:tabLst>
            </a:pPr>
            <a:endParaRPr lang="ru-RU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5319" y="1382289"/>
            <a:ext cx="809513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Требования к территориям</a:t>
            </a:r>
          </a:p>
          <a:p>
            <a:pPr marL="809625" lvl="0" algn="just">
              <a:spcAft>
                <a:spcPts val="400"/>
              </a:spcAft>
            </a:pPr>
            <a:r>
              <a:rPr lang="ru-RU" sz="1100" u="sng" dirty="0">
                <a:cs typeface="Arial" panose="020B0604020202020204" pitchFamily="34" charset="0"/>
              </a:rPr>
              <a:t>Сельские территории </a:t>
            </a:r>
            <a:r>
              <a:rPr lang="ru-RU" sz="1100" dirty="0">
                <a:cs typeface="Arial" panose="020B0604020202020204" pitchFamily="34" charset="0"/>
              </a:rPr>
              <a:t>– сельские поселения или сельские поселения и межселенные территории, объединенные общей территорией в границах муниципального района, сельские населенные пункты, рабочие поселки, входящие в состав городских округов (за исключением городских округов, на территории которых находятся административные центры субъектов Российской Федерации), городских поселений и внутригородских муниципальных образований г. Севастополя. </a:t>
            </a:r>
            <a:r>
              <a:rPr lang="ru-RU" sz="1100" dirty="0" smtClean="0">
                <a:cs typeface="Arial" panose="020B0604020202020204" pitchFamily="34" charset="0"/>
              </a:rPr>
              <a:t>В </a:t>
            </a:r>
            <a:r>
              <a:rPr lang="ru-RU" sz="1100" dirty="0">
                <a:cs typeface="Arial" panose="020B0604020202020204" pitchFamily="34" charset="0"/>
              </a:rPr>
              <a:t>указанное понятие не входят внутригородские муниципальные образования гг. Москвы и Санкт-Петербурга, а также муниципальные образования и городские округа Московской области</a:t>
            </a:r>
            <a:r>
              <a:rPr lang="ru-RU" sz="1100" dirty="0" smtClean="0">
                <a:cs typeface="Arial" panose="020B0604020202020204" pitchFamily="34" charset="0"/>
              </a:rPr>
              <a:t>. </a:t>
            </a:r>
          </a:p>
          <a:p>
            <a:pPr marL="809625" lvl="0" algn="just">
              <a:spcAft>
                <a:spcPts val="400"/>
              </a:spcAft>
            </a:pPr>
            <a:endParaRPr lang="ru-RU" sz="1100" dirty="0" smtClean="0">
              <a:cs typeface="Arial" panose="020B0604020202020204" pitchFamily="34" charset="0"/>
            </a:endParaRPr>
          </a:p>
          <a:p>
            <a:pPr lvl="0" algn="just">
              <a:spcAft>
                <a:spcPts val="400"/>
              </a:spcAft>
            </a:pPr>
            <a:r>
              <a:rPr lang="ru-RU" sz="1100" u="sng" dirty="0" smtClean="0">
                <a:cs typeface="Arial" panose="020B0604020202020204" pitchFamily="34" charset="0"/>
              </a:rPr>
              <a:t>Сельские </a:t>
            </a:r>
            <a:r>
              <a:rPr lang="ru-RU" sz="1100" u="sng" dirty="0">
                <a:cs typeface="Arial" panose="020B0604020202020204" pitchFamily="34" charset="0"/>
              </a:rPr>
              <a:t>агломерации </a:t>
            </a:r>
            <a:r>
              <a:rPr lang="ru-RU" sz="1100" dirty="0" smtClean="0">
                <a:cs typeface="Arial" panose="020B0604020202020204" pitchFamily="34" charset="0"/>
              </a:rPr>
              <a:t>–</a:t>
            </a:r>
            <a:r>
              <a:rPr lang="en-US" sz="1100" dirty="0" smtClean="0">
                <a:cs typeface="Arial" panose="020B0604020202020204" pitchFamily="34" charset="0"/>
              </a:rPr>
              <a:t> </a:t>
            </a:r>
            <a:r>
              <a:rPr lang="ru-RU" sz="1100" dirty="0" smtClean="0">
                <a:cs typeface="Arial" panose="020B0604020202020204" pitchFamily="34" charset="0"/>
              </a:rPr>
              <a:t>сельские </a:t>
            </a:r>
            <a:r>
              <a:rPr lang="ru-RU" sz="1100" dirty="0">
                <a:cs typeface="Arial" panose="020B0604020202020204" pitchFamily="34" charset="0"/>
              </a:rPr>
              <a:t>территории, а также поселки городского типа, рабочие поселки, не входящие в состав городских округов, и малые города с численностью населения, постоянно проживающего на территории, не превышающей 30 тыс. человек</a:t>
            </a:r>
            <a:r>
              <a:rPr lang="ru-RU" sz="1100" dirty="0" smtClean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9" descr="C:\Users\Slobodyan-RA\Desktop\Документы\Презентация продукты\1942557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70" y="2076409"/>
            <a:ext cx="832846" cy="83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87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/>
          <p:cNvSpPr/>
          <p:nvPr/>
        </p:nvSpPr>
        <p:spPr>
          <a:xfrm>
            <a:off x="138999" y="1274614"/>
            <a:ext cx="8938102" cy="5140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/>
              <a:t>Ипотека в пользу Банка приобретаемого объекта недвижимости с момента перехода права собственности к заемщику на приобретаемый объект недвижимости.</a:t>
            </a:r>
          </a:p>
          <a:p>
            <a:r>
              <a:rPr lang="ru-RU" sz="1100" i="1" dirty="0"/>
              <a:t>На период строительства по ДДУ:</a:t>
            </a:r>
          </a:p>
          <a:p>
            <a:r>
              <a:rPr lang="ru-RU" sz="1100" dirty="0"/>
              <a:t>- залог в пользу Банка имущественных прав (требований) по ДДУ,</a:t>
            </a:r>
          </a:p>
          <a:p>
            <a:r>
              <a:rPr lang="ru-RU" sz="1100" i="1" dirty="0"/>
              <a:t>После завершения строительства:</a:t>
            </a:r>
          </a:p>
          <a:p>
            <a:r>
              <a:rPr lang="ru-RU" sz="1100" dirty="0"/>
              <a:t>- ипотека в пользу Банка </a:t>
            </a:r>
            <a:r>
              <a:rPr lang="ru-RU" sz="1100" dirty="0" smtClean="0"/>
              <a:t>приобретенного </a:t>
            </a:r>
            <a:r>
              <a:rPr lang="ru-RU" sz="1100" dirty="0"/>
              <a:t>объекта недвижимости.</a:t>
            </a:r>
          </a:p>
          <a:p>
            <a:r>
              <a:rPr lang="ru-RU" sz="1100" i="1" dirty="0"/>
              <a:t>На период строительства на земельном участке:</a:t>
            </a:r>
          </a:p>
          <a:p>
            <a:r>
              <a:rPr lang="ru-RU" sz="1100" dirty="0"/>
              <a:t>- ипотека в пользу Банка земельного участка,</a:t>
            </a:r>
          </a:p>
          <a:p>
            <a:r>
              <a:rPr lang="ru-RU" sz="1100" dirty="0"/>
              <a:t>- ипотека в пользу Банка объекта незавершенного строительства (при наличии).</a:t>
            </a:r>
          </a:p>
          <a:p>
            <a:r>
              <a:rPr lang="ru-RU" sz="1100" i="1" dirty="0"/>
              <a:t>После завершения строительства на земельном участке:</a:t>
            </a:r>
          </a:p>
          <a:p>
            <a:r>
              <a:rPr lang="ru-RU" sz="1100" dirty="0"/>
              <a:t>- ипотека в пользу Банка построенного объекта недвижимости и земельного участка.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06098" y="1260744"/>
            <a:ext cx="8509129" cy="551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lvl="0" algn="ctr">
              <a:spcAft>
                <a:spcPts val="400"/>
              </a:spcAft>
              <a:tabLst>
                <a:tab pos="6996113" algn="l"/>
              </a:tabLst>
            </a:pPr>
            <a:r>
              <a:rPr lang="ru-RU" sz="1600" b="1" dirty="0" smtClean="0">
                <a:cs typeface="Arial" panose="020B0604020202020204" pitchFamily="34" charset="0"/>
              </a:rPr>
              <a:t>Общие требования к подрядным и субподрядным организациям</a:t>
            </a:r>
          </a:p>
          <a:p>
            <a:pPr marL="887413" lvl="0" indent="-171450"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6996113" algn="l"/>
              </a:tabLst>
            </a:pPr>
            <a:r>
              <a:rPr lang="ru-RU" sz="1000" dirty="0" smtClean="0">
                <a:cs typeface="Arial" panose="020B0604020202020204" pitchFamily="34" charset="0"/>
              </a:rPr>
              <a:t>подрядная </a:t>
            </a:r>
            <a:r>
              <a:rPr lang="ru-RU" sz="1000" dirty="0">
                <a:cs typeface="Arial" panose="020B0604020202020204" pitchFamily="34" charset="0"/>
              </a:rPr>
              <a:t>организация и субподрядная организация должны иметь статус действующих (не находиться на стадии реорганизации, ликвидации, не должно быть принято решение налогового органа о прекращении деятельности юридического лица);</a:t>
            </a:r>
          </a:p>
          <a:p>
            <a:pPr marL="887413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неоконченных исполнительных производств на общую сумму требований более 300 000 рублей;</a:t>
            </a:r>
          </a:p>
          <a:p>
            <a:pPr marL="896938" lvl="0" indent="-180975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исков со стороны подрядной организации к субподрядной организации, а также со стороны субподрядной организации к подрядной организации,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убытков по результатам деятельности за последний завершенный финансовый год;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судебных исков, связанных с налоговыми правонарушениями, и/или подтвержденной информации о принятии судом к производству заявления о признании организации (ее учредителей) банкротом, о начале процедуры банкротства или ликвидации в соответствии с законодательством Российской Федерации;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в </a:t>
            </a:r>
            <a:r>
              <a:rPr lang="ru-RU" sz="1000" dirty="0">
                <a:cs typeface="Arial" panose="020B0604020202020204" pitchFamily="34" charset="0"/>
              </a:rPr>
              <a:t>реестре недобросовестных поставщиков, ведение которого осуществляется в соответствии с Федеральным законом </a:t>
            </a:r>
            <a:r>
              <a:rPr lang="ru-RU" sz="1000" dirty="0" smtClean="0">
                <a:cs typeface="Arial" panose="020B0604020202020204" pitchFamily="34" charset="0"/>
              </a:rPr>
              <a:t>от </a:t>
            </a:r>
            <a:r>
              <a:rPr lang="ru-RU" sz="1000" dirty="0">
                <a:cs typeface="Arial" panose="020B0604020202020204" pitchFamily="34" charset="0"/>
              </a:rPr>
              <a:t>18.07.2011 № 223 «О закупках товаров, работ, услуг отдельными видами юридических лиц», в реестре недобросовестных поставщиков (подрядчиков, исполнителей), ведение которого осуществляется в соответствии с Федеральным законом от 05.04.2013 № 44 </a:t>
            </a:r>
            <a:r>
              <a:rPr lang="ru-RU" sz="1000" dirty="0" smtClean="0">
                <a:cs typeface="Arial" panose="020B0604020202020204" pitchFamily="34" charset="0"/>
              </a:rPr>
              <a:t>«</a:t>
            </a:r>
            <a:r>
              <a:rPr lang="ru-RU" sz="1000" dirty="0">
                <a:cs typeface="Arial" panose="020B0604020202020204" pitchFamily="34" charset="0"/>
              </a:rPr>
              <a:t>О контрактной системе в сфере закупок товаров, работ, услуг для обеспечения государственных и муниципальных нужд», отсутствуют сведения о юридическом лице - застройщике (в том числе о лице, исполняющем функции единоличного исполнительного органа юридического лица) в части исполнения им обязательств, предусмотренных контрактами или договорами, предметом которых является выполнение работ, оказание услуг в сфере строительства, реконструкции и капитального ремонта объектов капитального строительства или организации таких строительства, реконструкции и капитального ремонта либо приобретение у юридического лица жилых помещений</a:t>
            </a:r>
            <a:r>
              <a:rPr lang="ru-RU" sz="1000" dirty="0" smtClean="0">
                <a:cs typeface="Arial" panose="020B0604020202020204" pitchFamily="34" charset="0"/>
              </a:rPr>
              <a:t>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руководитель организации и главный бухгалтер не может иметь неснятую или непогашенную судимость за преступления в сфере экономической деятельности или преступления против государственной власти;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отсутствие в открытых источниках негативной информации (включение в список недобросовестных строительных организаций профильных министерств и субъектов РФ, неисполнение обязательств, возбуждение в отношении учредителей подрядной организации уголовных дел и т.д.) о подрядной организации (ее учредителях);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наличие необходимых разрешительных документов (свидетельства, разрешения, лицензии) на право выполнения следующих работ: обеспечения централизованного или автономного электроснабжения, водоснабжения (в том числе по бурению водозаборных скважин), водоотведения, отопления, а в газифицированных районах также газоснабжения жилых домов (помещений));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в отношении подрядной организации и субподрядной организации, имеющих счета, открытые в АО «Россельхозбанк», отсутствие информации о приостановлении операций по счетам подрядной организации и субподрядной организации, открытым в АО «Россельхозбанк» (наложение ареста на счета, предъявление инкассовых требований и исполнительных листов к счетам и т.д.).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3501" y="6512064"/>
            <a:ext cx="2133600" cy="365125"/>
          </a:xfrm>
        </p:spPr>
        <p:txBody>
          <a:bodyPr/>
          <a:lstStyle/>
          <a:p>
            <a:fld id="{6DDF61C1-2457-E848-BB6B-E1DA9A549776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0" name="Group 55"/>
          <p:cNvGrpSpPr/>
          <p:nvPr/>
        </p:nvGrpSpPr>
        <p:grpSpPr>
          <a:xfrm>
            <a:off x="486004" y="1628010"/>
            <a:ext cx="508735" cy="688460"/>
            <a:chOff x="998489" y="2241774"/>
            <a:chExt cx="256404" cy="239742"/>
          </a:xfrm>
          <a:solidFill>
            <a:srgbClr val="9BBB59"/>
          </a:solidFill>
        </p:grpSpPr>
        <p:sp>
          <p:nvSpPr>
            <p:cNvPr id="41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59"/>
            <p:cNvSpPr>
              <a:spLocks/>
            </p:cNvSpPr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60"/>
            <p:cNvSpPr>
              <a:spLocks/>
            </p:cNvSpPr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61"/>
            <p:cNvSpPr>
              <a:spLocks/>
            </p:cNvSpPr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62"/>
            <p:cNvSpPr>
              <a:spLocks/>
            </p:cNvSpPr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138999" y="517028"/>
            <a:ext cx="5601862" cy="630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Slobodyan-RA\Desktop\Документы\Презентация продукты\13424415831___2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61" y="696533"/>
            <a:ext cx="8857129" cy="5405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6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5013" y="461963"/>
            <a:ext cx="195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8039"/>
          <a:stretch>
            <a:fillRect/>
          </a:stretch>
        </p:blipFill>
        <p:spPr bwMode="auto">
          <a:xfrm>
            <a:off x="0" y="461963"/>
            <a:ext cx="365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Заголовок 1"/>
          <p:cNvSpPr txBox="1">
            <a:spLocks/>
          </p:cNvSpPr>
          <p:nvPr/>
        </p:nvSpPr>
        <p:spPr bwMode="auto">
          <a:xfrm>
            <a:off x="36513" y="379849"/>
            <a:ext cx="8737489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ru-RU" altLang="ru-RU" sz="2200" dirty="0" smtClean="0">
              <a:solidFill>
                <a:prstClr val="black"/>
              </a:solidFill>
              <a:latin typeface="Fedra Sans Pro Light LF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ru-RU" altLang="ru-RU" sz="2200" dirty="0" smtClean="0">
              <a:solidFill>
                <a:srgbClr val="000000"/>
              </a:solidFill>
              <a:latin typeface="Fedra Sans Pro Light LF"/>
              <a:cs typeface="Arial" panose="020B0604020202020204" pitchFamily="34" charset="0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5852570" y="644789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ru-RU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37513"/>
            <a:ext cx="9144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19640" y="423394"/>
            <a:ext cx="8737489" cy="49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ru-RU" altLang="ru-RU" sz="2200" dirty="0" smtClean="0">
                <a:solidFill>
                  <a:prstClr val="black"/>
                </a:solidFill>
              </a:rPr>
              <a:t>Контакты</a:t>
            </a:r>
            <a:endParaRPr lang="ru-RU" altLang="ru-RU" sz="2200" dirty="0">
              <a:solidFill>
                <a:prstClr val="black"/>
              </a:solidFill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752553" y="1206624"/>
            <a:ext cx="5709318" cy="4101434"/>
            <a:chOff x="275974" y="1242216"/>
            <a:chExt cx="5709318" cy="410143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385629" y="4730706"/>
              <a:ext cx="35996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  <a:cs typeface="Times New Roman" panose="02020603050405020304" pitchFamily="18" charset="0"/>
                  <a:hlinkClick r:id="rId7"/>
                </a:rPr>
                <a:t>partner</a:t>
              </a:r>
              <a:r>
                <a:rPr lang="ru-RU" sz="2800" dirty="0" smtClean="0">
                  <a:solidFill>
                    <a:prstClr val="black"/>
                  </a:solidFill>
                  <a:cs typeface="Times New Roman" panose="02020603050405020304" pitchFamily="18" charset="0"/>
                  <a:hlinkClick r:id="rId7"/>
                </a:rPr>
                <a:t>@</a:t>
              </a:r>
              <a:r>
                <a:rPr lang="en-US" sz="2800" dirty="0" smtClean="0">
                  <a:solidFill>
                    <a:prstClr val="black"/>
                  </a:solidFill>
                  <a:cs typeface="Times New Roman" panose="02020603050405020304" pitchFamily="18" charset="0"/>
                  <a:hlinkClick r:id="rId7"/>
                </a:rPr>
                <a:t>irk</a:t>
              </a:r>
              <a:r>
                <a:rPr lang="ru-RU" sz="2800" dirty="0" smtClean="0">
                  <a:solidFill>
                    <a:prstClr val="black"/>
                  </a:solidFill>
                  <a:cs typeface="Times New Roman" panose="02020603050405020304" pitchFamily="18" charset="0"/>
                  <a:hlinkClick r:id="rId7"/>
                </a:rPr>
                <a:t>.rshb.ru</a:t>
              </a:r>
              <a:endParaRPr lang="ru-RU" sz="2800" dirty="0" smtClean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11560" y="1702738"/>
              <a:ext cx="16658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+7 9</a:t>
              </a:r>
              <a:r>
                <a:rPr lang="en-US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04</a:t>
              </a:r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136</a:t>
              </a:r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45</a:t>
              </a:r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44</a:t>
              </a:r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18312" y="1242216"/>
              <a:ext cx="15604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Алла </a:t>
              </a:r>
              <a:r>
                <a:rPr lang="ru-RU" sz="1600" dirty="0" err="1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Гиголаева</a:t>
              </a:r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78316" y="2107458"/>
              <a:ext cx="24259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prstClr val="black"/>
                  </a:solidFill>
                  <a:cs typeface="Times New Roman" panose="02020603050405020304" pitchFamily="18" charset="0"/>
                  <a:hlinkClick r:id="rId8"/>
                </a:rPr>
                <a:t>AGigolaeva</a:t>
              </a:r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  <a:hlinkClick r:id="rId8"/>
                </a:rPr>
                <a:t>@</a:t>
              </a:r>
              <a:r>
                <a:rPr lang="en-US" sz="1600" dirty="0" smtClean="0">
                  <a:solidFill>
                    <a:prstClr val="black"/>
                  </a:solidFill>
                  <a:cs typeface="Times New Roman" panose="02020603050405020304" pitchFamily="18" charset="0"/>
                  <a:hlinkClick r:id="rId8"/>
                </a:rPr>
                <a:t>irk</a:t>
              </a:r>
              <a:r>
                <a:rPr lang="ru-RU" sz="1600" dirty="0" smtClean="0">
                  <a:solidFill>
                    <a:prstClr val="black"/>
                  </a:solidFill>
                  <a:cs typeface="Times New Roman" panose="02020603050405020304" pitchFamily="18" charset="0"/>
                  <a:hlinkClick r:id="rId8"/>
                </a:rPr>
                <a:t>.rshb.ru</a:t>
              </a:r>
              <a:endPara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47" name="Picture 2" descr="C:\Users\Slobodyan-RA\Desktop\Документы\Презентация продукты\1768001-200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74" y="1746784"/>
              <a:ext cx="220570" cy="22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 descr="C:\Users\Slobodyan-RA\Desktop\Документы\Презентация продукты\1768034-200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22" y="2137727"/>
              <a:ext cx="287294" cy="28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C:\Users\Slobodyan-RA\Desktop\Документы\Презентация продукты\1767989-200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13" y="1296755"/>
              <a:ext cx="284015" cy="28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4715013" y="1269486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715013" y="1628800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731899" y="1987390"/>
              <a:ext cx="1847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716946" y="3188699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770448" y="3534263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1600" dirty="0">
                <a:solidFill>
                  <a:prstClr val="black"/>
                </a:solidFill>
              </a:endParaRPr>
            </a:p>
          </p:txBody>
        </p:sp>
        <p:pic>
          <p:nvPicPr>
            <p:cNvPr id="59" name="Picture 3" descr="C:\Users\Slobodyan-RA\Desktop\Документы\Презентация продукты\1768034-200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312" y="4730706"/>
              <a:ext cx="612944" cy="612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 descr="C:\Users\Slobodyan-RA\Desktop\Документы\Презентация продукты\1767989-200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120" y="2789201"/>
            <a:ext cx="284015" cy="28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lobodyan-RA\Desktop\Документы\Презентация продукты\1768001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1923" y="3208037"/>
            <a:ext cx="220570" cy="2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Slobodyan-RA\Desktop\Документы\Презентация продукты\1768034-200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7188" y="3598582"/>
            <a:ext cx="287294" cy="2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97682" y="2734662"/>
            <a:ext cx="15735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Ольга Новикова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02618" y="3153107"/>
            <a:ext cx="1697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+7 91</a:t>
            </a:r>
            <a:r>
              <a:rPr lang="en-US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8-959-229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151781" y="3557172"/>
            <a:ext cx="2425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prstClr val="black"/>
                </a:solidFill>
                <a:cs typeface="Times New Roman" panose="02020603050405020304" pitchFamily="18" charset="0"/>
                <a:hlinkClick r:id="rId8"/>
              </a:rPr>
              <a:t>Novikovaovlad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  <a:hlinkClick r:id="rId8"/>
              </a:rPr>
              <a:t>@</a:t>
            </a:r>
            <a:r>
              <a:rPr lang="en-US" sz="1600" dirty="0" smtClean="0">
                <a:solidFill>
                  <a:prstClr val="black"/>
                </a:solidFill>
                <a:cs typeface="Times New Roman" panose="02020603050405020304" pitchFamily="18" charset="0"/>
                <a:hlinkClick r:id="rId8"/>
              </a:rPr>
              <a:t>irk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  <a:hlinkClick r:id="rId8"/>
              </a:rPr>
              <a:t>.rshb.ru</a:t>
            </a:r>
            <a:endParaRPr lang="ru-RU" sz="16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RUS Presi Template.thmx</Template>
  <TotalTime>103495</TotalTime>
  <Words>1238</Words>
  <Application>Microsoft Office PowerPoint</Application>
  <PresentationFormat>Экран (4:3)</PresentationFormat>
  <Paragraphs>119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RUS Presi Template</vt:lpstr>
      <vt:lpstr>6_RUS Presi Template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Oleg Korshunov</dc:creator>
  <cp:lastModifiedBy>Пользователь Windows</cp:lastModifiedBy>
  <cp:revision>1985</cp:revision>
  <cp:lastPrinted>2019-12-26T12:54:07Z</cp:lastPrinted>
  <dcterms:created xsi:type="dcterms:W3CDTF">2013-08-28T13:08:37Z</dcterms:created>
  <dcterms:modified xsi:type="dcterms:W3CDTF">2020-03-24T08:21:15Z</dcterms:modified>
</cp:coreProperties>
</file>